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5"/>
  </p:notesMasterIdLst>
  <p:sldIdLst>
    <p:sldId id="295" r:id="rId2"/>
    <p:sldId id="260" r:id="rId3"/>
    <p:sldId id="302" r:id="rId4"/>
    <p:sldId id="300" r:id="rId5"/>
    <p:sldId id="306" r:id="rId6"/>
    <p:sldId id="308" r:id="rId7"/>
    <p:sldId id="305" r:id="rId8"/>
    <p:sldId id="299" r:id="rId9"/>
    <p:sldId id="298" r:id="rId10"/>
    <p:sldId id="307" r:id="rId11"/>
    <p:sldId id="301" r:id="rId12"/>
    <p:sldId id="297" r:id="rId13"/>
    <p:sldId id="259" r:id="rId14"/>
  </p:sldIdLst>
  <p:sldSz cx="12192000" cy="6858000"/>
  <p:notesSz cx="6813550" cy="9945688"/>
  <p:embeddedFontLst>
    <p:embeddedFont>
      <p:font typeface="Bahnschrift SemiBold SemiConden" panose="020B0502040204020203" pitchFamily="34" charset="0"/>
      <p:bold r:id="rId16"/>
    </p:embeddedFont>
    <p:embeddedFont>
      <p:font typeface="Bahnschrift SemiCondensed" panose="020B0502040204020203" pitchFamily="34" charset="0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Franklin Gothic Demi Cond" panose="020B0706030402020204" pitchFamily="34" charset="0"/>
      <p:regular r:id="rId23"/>
    </p:embeddedFont>
    <p:embeddedFont>
      <p:font typeface="Martian Mono" panose="020B0009020000000004" pitchFamily="49" charset="0"/>
      <p:regular r:id="rId24"/>
      <p:bold r:id="rId25"/>
    </p:embeddedFont>
    <p:embeddedFont>
      <p:font typeface="Ubuntu" panose="020B0504030602030204" pitchFamily="34" charset="0"/>
      <p:regular r:id="rId26"/>
      <p:bold r:id="rId27"/>
      <p:italic r:id="rId28"/>
      <p:boldItalic r:id="rId2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38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9435" y="0"/>
            <a:ext cx="2952538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355" y="4786362"/>
            <a:ext cx="545084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52538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9435" y="9446678"/>
            <a:ext cx="2952538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0B8C9-2E0F-4703-B0C3-2650529F175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70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 01 сентября 2023 года все дошкольные учреждения переходят на работу по Федеральной образовательной программе дошкольного образования (ФОП ДО), утвержденной Министерством просвещения, приказом от 25.11.2022г № 1028.</a:t>
            </a:r>
          </a:p>
          <a:p>
            <a:r>
              <a:rPr lang="ru-RU" dirty="0"/>
              <a:t>Наряду с этим все образовательные организации также переходят на работу по ФОП НОО, ООО. СОО. </a:t>
            </a:r>
          </a:p>
          <a:p>
            <a:pPr defTabSz="914197">
              <a:defRPr/>
            </a:pPr>
            <a:r>
              <a:rPr lang="ru-RU" b="1" dirty="0"/>
              <a:t>Преемственность</a:t>
            </a:r>
            <a:r>
              <a:rPr lang="ru-RU" dirty="0"/>
              <a:t> этих программ, прослеживается во всех структурных компонентах ФОП дошкольного и начального общего образования. </a:t>
            </a:r>
          </a:p>
          <a:p>
            <a:r>
              <a:rPr lang="ru-RU" b="1" dirty="0"/>
              <a:t>Цели реализации </a:t>
            </a:r>
          </a:p>
          <a:p>
            <a:r>
              <a:rPr lang="ru-RU" sz="1600" b="1" dirty="0"/>
              <a:t>ФОП ДО - </a:t>
            </a:r>
            <a:r>
              <a:rPr lang="ru-RU" dirty="0"/>
              <a:t>Разностороннее развитие ребенка в период дошкольного детства с учетом возрастных и индивидуальных особенностей на основе духовно-нравственных ценностей российского народа, исторических и национально-культурных традиций</a:t>
            </a:r>
          </a:p>
          <a:p>
            <a:pPr algn="l"/>
            <a:r>
              <a:rPr lang="ru-RU" b="1" dirty="0"/>
              <a:t>ФОП </a:t>
            </a:r>
            <a:r>
              <a:rPr lang="ru-RU" sz="1600" b="1" dirty="0"/>
              <a:t>НОО - </a:t>
            </a:r>
            <a:r>
              <a:rPr lang="ru-RU" dirty="0"/>
              <a:t>Создание условий для свободного развития каждого обучающегося с учетом его потребностей, возможностей и стремления к самореализации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27.08.2025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sv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DA2DD71-574C-4B99-BB92-0BC82B32F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299" y="0"/>
            <a:ext cx="12180722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C85354C2-4FE9-4357-9641-322A4E8A4939}"/>
              </a:ext>
            </a:extLst>
          </p:cNvPr>
          <p:cNvSpPr/>
          <p:nvPr/>
        </p:nvSpPr>
        <p:spPr>
          <a:xfrm>
            <a:off x="2423161" y="365760"/>
            <a:ext cx="6596552" cy="5934870"/>
          </a:xfrm>
          <a:prstGeom prst="ellipse">
            <a:avLst/>
          </a:prstGeom>
          <a:solidFill>
            <a:srgbClr val="0055E8"/>
          </a:solidFill>
          <a:ln>
            <a:noFill/>
          </a:ln>
          <a:effectLst>
            <a:glow rad="139700">
              <a:srgbClr val="00B0F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6A0A03-05A7-413B-A8A1-0044B81C2B2A}"/>
              </a:ext>
            </a:extLst>
          </p:cNvPr>
          <p:cNvSpPr txBox="1"/>
          <p:nvPr/>
        </p:nvSpPr>
        <p:spPr>
          <a:xfrm>
            <a:off x="2941320" y="2123116"/>
            <a:ext cx="59107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АВГУСТОВСКИЙ </a:t>
            </a:r>
          </a:p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ПЕДСОВЕТ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2B5339-97E8-411A-91F0-F4EE5CC221BE}"/>
              </a:ext>
            </a:extLst>
          </p:cNvPr>
          <p:cNvSpPr txBox="1"/>
          <p:nvPr/>
        </p:nvSpPr>
        <p:spPr>
          <a:xfrm>
            <a:off x="6364121" y="3225255"/>
            <a:ext cx="1681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909193-9B5B-4128-8FB8-EA30ACD3933A}"/>
              </a:ext>
            </a:extLst>
          </p:cNvPr>
          <p:cNvSpPr txBox="1"/>
          <p:nvPr/>
        </p:nvSpPr>
        <p:spPr>
          <a:xfrm>
            <a:off x="3165769" y="4389503"/>
            <a:ext cx="5686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0E9FE"/>
                </a:solidFill>
                <a:latin typeface="Bahnschrift SemiBold SemiConden" panose="020B0502040204020203" pitchFamily="34" charset="0"/>
              </a:rPr>
              <a:t>«ОТ ПРИОРИТЕТНЫХ ЗАДАЧ К ПРАКТИЧЕСКИМ РЕШЕНИЯМ» 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060FC0B-4B0D-499D-9FA9-DBBDF9708B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00" y="704186"/>
            <a:ext cx="880821" cy="11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85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106480" y="324590"/>
            <a:ext cx="9369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СИСТЕМА ПРЕЕМСТВЕННОСТИ ДОШКОЛЬНОГО </a:t>
            </a:r>
          </a:p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И НАЧАЛЬНОГО ОБРАЗОВАНИЯ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1351848"/>
            <a:ext cx="10134600" cy="71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779043" y="2569150"/>
            <a:ext cx="2922507" cy="1151924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Развивающая предметно- пространственная среда </a:t>
            </a:r>
          </a:p>
        </p:txBody>
      </p:sp>
      <p:cxnSp>
        <p:nvCxnSpPr>
          <p:cNvPr id="15" name="Прямая со стрелкой 14"/>
          <p:cNvCxnSpPr>
            <a:stCxn id="18" idx="0"/>
          </p:cNvCxnSpPr>
          <p:nvPr/>
        </p:nvCxnSpPr>
        <p:spPr>
          <a:xfrm flipV="1">
            <a:off x="9536399" y="3721074"/>
            <a:ext cx="275767" cy="803042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9" idx="0"/>
          </p:cNvCxnSpPr>
          <p:nvPr/>
        </p:nvCxnSpPr>
        <p:spPr>
          <a:xfrm flipH="1" flipV="1">
            <a:off x="10519065" y="3740992"/>
            <a:ext cx="618756" cy="752776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8809035" y="4524116"/>
            <a:ext cx="1454727" cy="9144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ДОО</a:t>
            </a:r>
          </a:p>
        </p:txBody>
      </p:sp>
      <p:sp>
        <p:nvSpPr>
          <p:cNvPr id="19" name="Овал 18"/>
          <p:cNvSpPr/>
          <p:nvPr/>
        </p:nvSpPr>
        <p:spPr>
          <a:xfrm>
            <a:off x="10410457" y="4493768"/>
            <a:ext cx="1454727" cy="944748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ШКОЛА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4884652" y="2538743"/>
            <a:ext cx="1454727" cy="9144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ДОО</a:t>
            </a:r>
          </a:p>
        </p:txBody>
      </p:sp>
      <p:sp>
        <p:nvSpPr>
          <p:cNvPr id="20" name="Овал 19"/>
          <p:cNvSpPr/>
          <p:nvPr/>
        </p:nvSpPr>
        <p:spPr>
          <a:xfrm>
            <a:off x="6096000" y="2538743"/>
            <a:ext cx="1454727" cy="9144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ШКОЛА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9733621" y="2070253"/>
            <a:ext cx="0" cy="498897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016240" y="2070253"/>
            <a:ext cx="1224067" cy="498897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628414" y="2727887"/>
            <a:ext cx="3934691" cy="72525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Портрет выпускника ДОО и НОО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1605340" y="2076643"/>
            <a:ext cx="507880" cy="657634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3429000" y="2070253"/>
            <a:ext cx="320040" cy="657634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4372033" y="4049543"/>
            <a:ext cx="3934691" cy="72525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Уровень готовности к школе</a:t>
            </a:r>
          </a:p>
        </p:txBody>
      </p:sp>
      <p:cxnSp>
        <p:nvCxnSpPr>
          <p:cNvPr id="50" name="Прямая со стрелкой 49"/>
          <p:cNvCxnSpPr/>
          <p:nvPr/>
        </p:nvCxnSpPr>
        <p:spPr>
          <a:xfrm flipH="1" flipV="1">
            <a:off x="5541587" y="3453143"/>
            <a:ext cx="249614" cy="59640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6568440" y="3453143"/>
            <a:ext cx="254923" cy="59640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1313143" y="3901440"/>
            <a:ext cx="2275877" cy="914019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Измеримые критерии </a:t>
            </a:r>
          </a:p>
        </p:txBody>
      </p:sp>
      <p:cxnSp>
        <p:nvCxnSpPr>
          <p:cNvPr id="56" name="Прямая со стрелкой 55"/>
          <p:cNvCxnSpPr>
            <a:endCxn id="17" idx="0"/>
          </p:cNvCxnSpPr>
          <p:nvPr/>
        </p:nvCxnSpPr>
        <p:spPr>
          <a:xfrm flipH="1">
            <a:off x="5612016" y="2076643"/>
            <a:ext cx="483984" cy="46210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096000" y="2076643"/>
            <a:ext cx="599901" cy="492507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2331009" y="3486718"/>
            <a:ext cx="0" cy="41472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1327671" y="5307597"/>
            <a:ext cx="2275877" cy="72525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Карта развития 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914189" y="5307597"/>
            <a:ext cx="2850379" cy="72525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Персонализированные рекомендации</a:t>
            </a:r>
          </a:p>
        </p:txBody>
      </p:sp>
      <p:cxnSp>
        <p:nvCxnSpPr>
          <p:cNvPr id="70" name="Прямая со стрелкой 69"/>
          <p:cNvCxnSpPr/>
          <p:nvPr/>
        </p:nvCxnSpPr>
        <p:spPr>
          <a:xfrm>
            <a:off x="2433994" y="4831667"/>
            <a:ext cx="14528" cy="52925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68" idx="3"/>
            <a:endCxn id="69" idx="1"/>
          </p:cNvCxnSpPr>
          <p:nvPr/>
        </p:nvCxnSpPr>
        <p:spPr>
          <a:xfrm>
            <a:off x="3603548" y="5670225"/>
            <a:ext cx="1310641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flipV="1">
            <a:off x="6339378" y="4774800"/>
            <a:ext cx="0" cy="532797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Овал 82"/>
          <p:cNvSpPr/>
          <p:nvPr/>
        </p:nvSpPr>
        <p:spPr>
          <a:xfrm>
            <a:off x="2877789" y="6222270"/>
            <a:ext cx="2788605" cy="635729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ПЕДАГОГИ</a:t>
            </a:r>
          </a:p>
        </p:txBody>
      </p:sp>
      <p:sp>
        <p:nvSpPr>
          <p:cNvPr id="84" name="Овал 83"/>
          <p:cNvSpPr/>
          <p:nvPr/>
        </p:nvSpPr>
        <p:spPr>
          <a:xfrm>
            <a:off x="5227635" y="6222271"/>
            <a:ext cx="2788605" cy="635729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РЕБЕНОК</a:t>
            </a:r>
          </a:p>
        </p:txBody>
      </p:sp>
      <p:sp>
        <p:nvSpPr>
          <p:cNvPr id="85" name="Овал 84"/>
          <p:cNvSpPr/>
          <p:nvPr/>
        </p:nvSpPr>
        <p:spPr>
          <a:xfrm>
            <a:off x="7621852" y="6222268"/>
            <a:ext cx="2788605" cy="635729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РОДИТЕЛИ</a:t>
            </a:r>
          </a:p>
        </p:txBody>
      </p:sp>
    </p:spTree>
    <p:extLst>
      <p:ext uri="{BB962C8B-B14F-4D97-AF65-F5344CB8AC3E}">
        <p14:creationId xmlns:p14="http://schemas.microsoft.com/office/powerpoint/2010/main" val="1877679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0751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7215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ОСНОВНЫЕ ПРОБЛЕМЫ ПРЕЕМСТВЕННОСТИ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481140" y="1348161"/>
            <a:ext cx="827493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Смена стиля общения педагога с детьми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общности целей у воспитателей подготовительной группы дошкольного образования и учителей начального общего образования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единой системы оценивания детской деятельности – для воспитателей характерна оценка усилий и стараний ребенка, а для учителей начального общего образования– оценка качества результата деятельности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у ребенка при поступлении в школу опоры на предшествующий (</a:t>
            </a:r>
            <a:r>
              <a:rPr lang="ru-RU" sz="20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знаниевый</a:t>
            </a:r>
            <a:r>
              <a:rPr lang="ru-RU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социальный и проч.) в силу формального отношения к индивидуальным характеристикам выпускника ДО, как со стороны педагогов ДО, так и со стороны учителей начальных классов 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Резкая перемена основного вида деятельности – игровой на учебную 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реального взаимодействия педагогов ДО и учителей начальной школы в адаптационный период первоклассников 	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513" y="972273"/>
            <a:ext cx="3011487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837" y="4668837"/>
            <a:ext cx="3078163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346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983739"/>
            <a:ext cx="12192000" cy="2028108"/>
            <a:chOff x="0" y="-983739"/>
            <a:chExt cx="12192000" cy="2028108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10152711" y="-314847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140087"/>
            <a:ext cx="10685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МОДЕЛИ ВЗАИМОДЕЙСТВИЯ ОБРАЗОВАТЕЛЬНЫХ ОРГАНИЗАЦИЙ В УСЛОВИЯХ ПРЕЕМСТВЕННОСТИ ДО И НОО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316158" y="1346820"/>
            <a:ext cx="1155968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Первый вариант. </a:t>
            </a:r>
            <a:r>
              <a:rPr lang="ru-RU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Образовательное учреждение реализует несколько общеобразовательных программ: дошкольного образования и начального общего, основного общего, среднего (полного) общего образования, получив на это соответствующую лицензию.</a:t>
            </a:r>
          </a:p>
          <a:p>
            <a:r>
              <a:rPr lang="ru-RU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 вариант. </a:t>
            </a:r>
            <a:r>
              <a:rPr lang="ru-RU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Начальные классы общеобразовательного учреждения размещаются в дошкольном образовательном учреждении, которое выделяет помещения, необходимые для организации обучения и отдыха обучающихся. Между образовательными учреждениями заключается договор.</a:t>
            </a:r>
          </a:p>
          <a:p>
            <a:r>
              <a:rPr lang="ru-RU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Третий вариант. </a:t>
            </a:r>
            <a:r>
              <a:rPr lang="ru-RU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Взаимодействие образовательных учреждений осуществляется на основе объединения их в комплексы с образованием одного юридического лица.</a:t>
            </a:r>
          </a:p>
          <a:p>
            <a:r>
              <a:rPr lang="ru-RU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Четвертый вариант. </a:t>
            </a:r>
            <a:r>
              <a:rPr lang="ru-RU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Взаимодействие образовательных учреждений осуществляется на основе заключаемых между ними договоров о сотрудничестве по различным направлениям их образовательной деятельности.</a:t>
            </a:r>
          </a:p>
          <a:p>
            <a:r>
              <a:rPr lang="ru-RU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Пятый вариант. </a:t>
            </a:r>
            <a:r>
              <a:rPr lang="ru-RU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2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Предшкольная</a:t>
            </a:r>
            <a:r>
              <a:rPr lang="ru-RU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подготовка» с акцентом на выравнивание стартовых возможностей детей.</a:t>
            </a:r>
            <a:endParaRPr lang="ru-RU" sz="2200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ea typeface="Moniqa Black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181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1214202" y="1941803"/>
            <a:ext cx="8767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55E8"/>
                </a:solidFill>
                <a:latin typeface="Arial" pitchFamily="34" charset="0"/>
                <a:cs typeface="Arial" pitchFamily="34" charset="0"/>
              </a:rPr>
              <a:t>Благодарим за внимание! </a:t>
            </a:r>
          </a:p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2059506" y="5505457"/>
            <a:ext cx="8597245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Инкина С.Г.</a:t>
            </a: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1DC4AE5-5379-4259-AF84-0E4FCEF0C3CE}"/>
              </a:ext>
            </a:extLst>
          </p:cNvPr>
          <p:cNvSpPr/>
          <p:nvPr/>
        </p:nvSpPr>
        <p:spPr>
          <a:xfrm>
            <a:off x="8306110" y="-684936"/>
            <a:ext cx="2915042" cy="8351008"/>
          </a:xfrm>
          <a:prstGeom prst="roundRect">
            <a:avLst>
              <a:gd name="adj" fmla="val 33926"/>
            </a:avLst>
          </a:prstGeom>
          <a:gradFill>
            <a:gsLst>
              <a:gs pos="0">
                <a:srgbClr val="0055E8">
                  <a:alpha val="17000"/>
                  <a:lumMod val="50000"/>
                  <a:lumOff val="5000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alpha val="15000"/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1B392F68-53C8-4BA4-B254-0C2FEA29708D}"/>
              </a:ext>
            </a:extLst>
          </p:cNvPr>
          <p:cNvGrpSpPr/>
          <p:nvPr/>
        </p:nvGrpSpPr>
        <p:grpSpPr>
          <a:xfrm>
            <a:off x="9050054" y="128727"/>
            <a:ext cx="1427155" cy="6749979"/>
            <a:chOff x="9050054" y="128727"/>
            <a:chExt cx="1427155" cy="6749979"/>
          </a:xfrm>
        </p:grpSpPr>
        <p:pic>
          <p:nvPicPr>
            <p:cNvPr id="12" name="Рисунок 11" descr="Мензурка со сплошной заливкой">
              <a:extLst>
                <a:ext uri="{FF2B5EF4-FFF2-40B4-BE49-F238E27FC236}">
                  <a16:creationId xmlns:a16="http://schemas.microsoft.com/office/drawing/2014/main" id="{465659D9-AEEC-4EA0-8E7D-9EA961FCE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095581" y="2850392"/>
              <a:ext cx="1280352" cy="1280352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B7509BBB-5A5A-4C9C-B9A6-6BF9F8A45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70000" contrast="-70000"/>
            </a:blip>
            <a:srcRect l="24608" r="23675"/>
            <a:stretch/>
          </p:blipFill>
          <p:spPr>
            <a:xfrm>
              <a:off x="9206263" y="1596873"/>
              <a:ext cx="1040551" cy="1056655"/>
            </a:xfrm>
            <a:prstGeom prst="rect">
              <a:avLst/>
            </a:prstGeom>
          </p:spPr>
        </p:pic>
        <p:pic>
          <p:nvPicPr>
            <p:cNvPr id="14" name="Рисунок 13" descr="Глобус со сплошной заливкой">
              <a:extLst>
                <a:ext uri="{FF2B5EF4-FFF2-40B4-BE49-F238E27FC236}">
                  <a16:creationId xmlns:a16="http://schemas.microsoft.com/office/drawing/2014/main" id="{CC235F80-BC35-4A0A-84CB-CFCCDE16F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141921" y="128727"/>
              <a:ext cx="1280353" cy="1280353"/>
            </a:xfrm>
            <a:prstGeom prst="rect">
              <a:avLst/>
            </a:prstGeom>
          </p:spPr>
        </p:pic>
        <p:pic>
          <p:nvPicPr>
            <p:cNvPr id="15" name="Рисунок 14" descr="Книги со сплошной заливкой">
              <a:extLst>
                <a:ext uri="{FF2B5EF4-FFF2-40B4-BE49-F238E27FC236}">
                  <a16:creationId xmlns:a16="http://schemas.microsoft.com/office/drawing/2014/main" id="{277A80F6-062B-4C74-BB1E-532BBB2A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70000" contrast="-70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21121192">
              <a:off x="9095631" y="4256046"/>
              <a:ext cx="1280250" cy="1280250"/>
            </a:xfrm>
            <a:prstGeom prst="rect">
              <a:avLst/>
            </a:prstGeom>
          </p:spPr>
        </p:pic>
        <p:pic>
          <p:nvPicPr>
            <p:cNvPr id="16" name="Рисунок 15" descr="Ноутбук со сплошной заливкой">
              <a:extLst>
                <a:ext uri="{FF2B5EF4-FFF2-40B4-BE49-F238E27FC236}">
                  <a16:creationId xmlns:a16="http://schemas.microsoft.com/office/drawing/2014/main" id="{D479FD4D-ACDF-4037-AD44-EC7F1F047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 bright="70000" contrast="-7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050054" y="5451551"/>
              <a:ext cx="1427155" cy="1427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972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803208" y="345175"/>
            <a:ext cx="7215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ПРЕЕМСТВЕННОСТЬ В ОБРАЗОВАНИИ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090" y="2712474"/>
            <a:ext cx="1768475" cy="74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998" y="2712474"/>
            <a:ext cx="1675844" cy="915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49568" y="3708028"/>
            <a:ext cx="49987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Стандарт направлен на решение следующих задач (п.1.6.) :</a:t>
            </a:r>
          </a:p>
          <a:p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...</a:t>
            </a:r>
          </a:p>
          <a:p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3) обеспечения преемственности целей, задач и содержания образования, реализуемых в рамках образовательных программ различных уровней (далее - преемственность образовательных программ дошкольного и начального общего образования)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94120" y="3723268"/>
            <a:ext cx="4947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п.37. Психолого-педагогические условия реализации программы НОО должны обеспечивать :</a:t>
            </a:r>
          </a:p>
          <a:p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1) преемственности содержания и форм организации образовательной деятельности при реализации  образовательных программ дошкольного, начального общего и основного общего образования)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517661" y="940565"/>
            <a:ext cx="11156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Преемственность в образовании </a:t>
            </a:r>
            <a:r>
              <a:rPr lang="ru-RU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- система связей, которая обеспечивает взаимодействие основных задач, содержания и методов обучения и воспитания для создания единого непрерывного образовательного процесса на смежных этапах становления и развития ребенка</a:t>
            </a:r>
            <a:endParaRPr lang="ru-RU" sz="2400" dirty="0">
              <a:solidFill>
                <a:schemeClr val="tx2">
                  <a:lumMod val="90000"/>
                  <a:lumOff val="10000"/>
                </a:schemeClr>
              </a:solidFill>
              <a:latin typeface="Arial" pitchFamily="34" charset="0"/>
              <a:ea typeface="Moniqa Black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03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481140" y="573157"/>
            <a:ext cx="11451780" cy="600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530052" y="62819"/>
            <a:ext cx="7336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ЦЕЛЕВЫЕ ОРИЕНТИРЫ </a:t>
            </a:r>
          </a:p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КАК ОСНОВАНИЕ ПРЕЕМСТВЕННОСТИ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1203"/>
            <a:ext cx="2317433" cy="97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623" y="-5786"/>
            <a:ext cx="1983217" cy="108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035" y="1434783"/>
            <a:ext cx="10133013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2317432" y="2312670"/>
            <a:ext cx="0" cy="1026275"/>
          </a:xfrm>
          <a:prstGeom prst="straightConnector1">
            <a:avLst/>
          </a:prstGeom>
          <a:ln w="38100">
            <a:solidFill>
              <a:srgbClr val="0055E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82694"/>
              </p:ext>
            </p:extLst>
          </p:nvPr>
        </p:nvGraphicFramePr>
        <p:xfrm>
          <a:off x="982925" y="3333820"/>
          <a:ext cx="10431232" cy="30115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240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0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08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</a:rPr>
                        <a:t>Цели реализации ФОП ДО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2060"/>
                          </a:solidFill>
                        </a:rPr>
                        <a:t>Цели реализации 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</a:rPr>
                        <a:t>ФОП НОО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0757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Разностороннее развитие ребенка в период дошкольного детства с учетом возрастных и индивидуальных особенностей на основе духовно-нравственных ценностей российского народа, исторических и национально-культурных традиций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Создание условий для свободного развития каждого обучающегося с учетом его потребностей, возможностей и стремления к самореализации</a:t>
                      </a:r>
                    </a:p>
                    <a:p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>
            <a:off x="2317432" y="2312670"/>
            <a:ext cx="5551950" cy="1010341"/>
          </a:xfrm>
          <a:prstGeom prst="straightConnector1">
            <a:avLst/>
          </a:prstGeom>
          <a:ln w="38100">
            <a:solidFill>
              <a:srgbClr val="0055E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90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481140" y="573157"/>
            <a:ext cx="11451780" cy="600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530052" y="62819"/>
            <a:ext cx="7336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СООТНЕСНИЕ ЦЕЛЕВЫХ ОРИЕНТИРОВ </a:t>
            </a:r>
          </a:p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В УСЛОВИЯХ РЕАЛИЗАЦИИ ФГОС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11" y="923413"/>
            <a:ext cx="10133013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>
            <a:cxnSpLocks/>
          </p:cNvCxnSpPr>
          <p:nvPr/>
        </p:nvCxnSpPr>
        <p:spPr>
          <a:xfrm>
            <a:off x="3979978" y="1688501"/>
            <a:ext cx="0" cy="536539"/>
          </a:xfrm>
          <a:prstGeom prst="straightConnector1">
            <a:avLst/>
          </a:prstGeom>
          <a:ln w="38100">
            <a:solidFill>
              <a:srgbClr val="0055E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940554"/>
              </p:ext>
            </p:extLst>
          </p:nvPr>
        </p:nvGraphicFramePr>
        <p:xfrm>
          <a:off x="243850" y="2225040"/>
          <a:ext cx="11689070" cy="4632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046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2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40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Целевые ориентиры ФГОС ДО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Планируемые результаты ФГОС НОО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baseline="0" dirty="0">
                          <a:solidFill>
                            <a:srgbClr val="002060"/>
                          </a:solidFill>
                        </a:rPr>
                        <a:t>Инициативен, самостоятелен, способен выбирать занятия, игры.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baseline="0" dirty="0">
                          <a:solidFill>
                            <a:srgbClr val="002060"/>
                          </a:solidFill>
                        </a:rPr>
                        <a:t>Способен к принятию собственных решений с опорой на свои знания и умения в различных сферах деятельности и др. 	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Личностные результаты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baseline="0" dirty="0">
                          <a:solidFill>
                            <a:srgbClr val="002060"/>
                          </a:solidFill>
                        </a:rPr>
                        <a:t>Активно взаимодействует со сверстниками и взрослыми, участвует в совместных играх. Способен договариваться, учитывать чувства и интересы других, способен к сопереживанию, стремится к разрешению конфликтов и др. 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Коммуникативные УУД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Способен к воплощению различных замыслов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baseline="0" dirty="0">
                          <a:solidFill>
                            <a:srgbClr val="002060"/>
                          </a:solidFill>
                        </a:rPr>
                        <a:t>Следует социальным нормам поведения во взаимоотношениях, правилах личной безопасности и гигиены и др.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Регулятивные УУД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baseline="0" dirty="0">
                          <a:solidFill>
                            <a:srgbClr val="002060"/>
                          </a:solidFill>
                        </a:rPr>
                        <a:t>Склонен наблюдать, экспериментировать.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baseline="0" dirty="0">
                          <a:solidFill>
                            <a:srgbClr val="002060"/>
                          </a:solidFill>
                        </a:rPr>
                        <a:t>Знаком с книжной культурой и детской литературой.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baseline="0" dirty="0">
                          <a:solidFill>
                            <a:srgbClr val="002060"/>
                          </a:solidFill>
                        </a:rPr>
                        <a:t>Обладает элементарными представлениями из области живой природы, естествознания, математики, истории. Имеет предпосылки грамотности 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Познавательные УУД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0" name="Прямая со стрелкой 9"/>
          <p:cNvCxnSpPr>
            <a:cxnSpLocks/>
          </p:cNvCxnSpPr>
          <p:nvPr/>
        </p:nvCxnSpPr>
        <p:spPr>
          <a:xfrm>
            <a:off x="4493170" y="1642021"/>
            <a:ext cx="5162894" cy="759803"/>
          </a:xfrm>
          <a:prstGeom prst="straightConnector1">
            <a:avLst/>
          </a:prstGeom>
          <a:ln w="38100">
            <a:solidFill>
              <a:srgbClr val="0055E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650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481140" y="573157"/>
            <a:ext cx="11451780" cy="600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530052" y="157658"/>
            <a:ext cx="7336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ПОРТРЕТ ВЫПУСКНИКА ДОО </a:t>
            </a:r>
          </a:p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И НАЧАЛЬНОЙ ШКОЛЫ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1203"/>
            <a:ext cx="2317433" cy="97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623" y="-5786"/>
            <a:ext cx="1983217" cy="108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715" y="1077199"/>
            <a:ext cx="9857302" cy="578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13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972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831273" y="345175"/>
            <a:ext cx="10640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СОДЕРЖАТЕЛЬНЫЕ НАПРАВЛЕНИЯ ИНТЕГРАЦИИ ДО И НОО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882924"/>
            <a:ext cx="10134600" cy="71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763217"/>
              </p:ext>
            </p:extLst>
          </p:nvPr>
        </p:nvGraphicFramePr>
        <p:xfrm>
          <a:off x="831273" y="2104110"/>
          <a:ext cx="10431232" cy="4754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40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0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ДОШКОЛЬНОЕ ОБРАЗОВАНИЕ </a:t>
                      </a:r>
                    </a:p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(образовательные области)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НАЧАЛЬНОЕ ОБЩЕЕ ОБРАЗОВАНИЕ </a:t>
                      </a:r>
                    </a:p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(предметные</a:t>
                      </a:r>
                      <a:r>
                        <a:rPr lang="ru-RU" baseline="0" dirty="0">
                          <a:solidFill>
                            <a:srgbClr val="002060"/>
                          </a:solidFill>
                        </a:rPr>
                        <a:t> области)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Социально-коммуникативное развитие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Обществознание и естествознание (окружающий мир)</a:t>
                      </a: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ОРКСЭ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Познавательное развитие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u="none" strike="noStrike" kern="1200" baseline="0" dirty="0">
                          <a:solidFill>
                            <a:srgbClr val="002060"/>
                          </a:solidFill>
                        </a:rPr>
                        <a:t>Математика и информатика</a:t>
                      </a:r>
                    </a:p>
                    <a:p>
                      <a:r>
                        <a:rPr lang="ru-RU" sz="2000" b="0" u="none" strike="noStrike" kern="1200" baseline="0" dirty="0">
                          <a:solidFill>
                            <a:srgbClr val="002060"/>
                          </a:solidFill>
                        </a:rPr>
                        <a:t>Русский язык и литературное чтение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kern="1200" baseline="0" dirty="0">
                          <a:solidFill>
                            <a:srgbClr val="002060"/>
                          </a:solidFill>
                        </a:rPr>
                        <a:t>Русский язык и литературное чтение на родном языке</a:t>
                      </a:r>
                    </a:p>
                    <a:p>
                      <a:r>
                        <a:rPr lang="ru-RU" sz="2000" b="0" u="none" strike="noStrike" kern="1200" baseline="0" dirty="0">
                          <a:solidFill>
                            <a:srgbClr val="002060"/>
                          </a:solidFill>
                        </a:rPr>
                        <a:t>Технология 	</a:t>
                      </a:r>
                      <a:endParaRPr lang="ru-RU" sz="2000" b="0" i="0" u="none" strike="noStrike" kern="1200" baseline="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Речевое развитие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kern="1200" baseline="0" dirty="0">
                          <a:solidFill>
                            <a:srgbClr val="002060"/>
                          </a:solidFill>
                        </a:rPr>
                        <a:t>Русский язык и литературное чтение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kern="1200" baseline="0" dirty="0">
                          <a:solidFill>
                            <a:srgbClr val="002060"/>
                          </a:solidFill>
                        </a:rPr>
                        <a:t>Русский язык и литературное чтение на родном языке</a:t>
                      </a: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Иностранный язык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Художественно-эстетическое</a:t>
                      </a:r>
                      <a:r>
                        <a:rPr lang="ru-RU" sz="2000" baseline="0" dirty="0">
                          <a:solidFill>
                            <a:srgbClr val="002060"/>
                          </a:solidFill>
                        </a:rPr>
                        <a:t> развитие 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Искусство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Физическое развитие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Физическая культура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7" name="Прямая со стрелкой 6"/>
          <p:cNvCxnSpPr>
            <a:cxnSpLocks/>
          </p:cNvCxnSpPr>
          <p:nvPr/>
        </p:nvCxnSpPr>
        <p:spPr>
          <a:xfrm flipH="1">
            <a:off x="4133088" y="1475054"/>
            <a:ext cx="1658112" cy="566671"/>
          </a:xfrm>
          <a:prstGeom prst="straightConnector1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cxnSpLocks/>
          </p:cNvCxnSpPr>
          <p:nvPr/>
        </p:nvCxnSpPr>
        <p:spPr>
          <a:xfrm>
            <a:off x="5898573" y="1475054"/>
            <a:ext cx="899925" cy="713469"/>
          </a:xfrm>
          <a:prstGeom prst="straightConnector1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295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956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ПРЕЕМСТВЕННОСТЬ В ФОРМАХ И МЕТОДАХ 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1029723"/>
            <a:ext cx="10134600" cy="71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 стрелкой 10"/>
          <p:cNvCxnSpPr>
            <a:cxnSpLocks/>
          </p:cNvCxnSpPr>
          <p:nvPr/>
        </p:nvCxnSpPr>
        <p:spPr>
          <a:xfrm>
            <a:off x="8046720" y="1748128"/>
            <a:ext cx="743712" cy="653696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cxnSpLocks/>
          </p:cNvCxnSpPr>
          <p:nvPr/>
        </p:nvCxnSpPr>
        <p:spPr>
          <a:xfrm flipH="1">
            <a:off x="5205984" y="1748128"/>
            <a:ext cx="2246377" cy="422048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303285"/>
              </p:ext>
            </p:extLst>
          </p:nvPr>
        </p:nvGraphicFramePr>
        <p:xfrm>
          <a:off x="228601" y="2201463"/>
          <a:ext cx="5642678" cy="449935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5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2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Метод / Подход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Суть преемственности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Игровой метод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Школа продолжает и развивает то, что является для ребенка естественным. Игра не исчезает, а становится способом решения учебной задачи.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Проектная деятельность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От коллективного творческого проекта к индивидуальному или групповому учебному исследованию. Усложняется тематика и длительность.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Проблемно-поисковый метод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Развитие умения задавать вопросы и искать на них ответы логическим путем, а не только через прямое экспериментирование.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Экспериментирование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От свободного познания свойств предметов к целенаправленному эксперименту с конкретной учебной целью и фиксацией результата.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901689"/>
              </p:ext>
            </p:extLst>
          </p:nvPr>
        </p:nvGraphicFramePr>
        <p:xfrm>
          <a:off x="6096000" y="2393381"/>
          <a:ext cx="6096000" cy="424332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849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6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Форма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Суть преемственности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Занятие / Урок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Постепенное введение норм учебного сотрудничества (умение слушать друг друга, выполнять инструкцию) внутри привычных игровых форм.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Подгрупповая работа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Навык работы в малой группе, полученный в детском саду, становится основой для учебного сотрудничества в школе.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Индивидуальная работа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Индивидуализация траектории развития ребенка продолжается и углубляется.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Экскурсия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Расширение географии и целевой направленности экскурсий: от ознакомительных к учебно-исследовательским.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Праздники, досуги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Социализация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115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9369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УСЛОВИЯ РЕАЛИЗАЦИИ ЗАДАЧ ПРЕЕМСТВЕННОСТИ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1351848"/>
            <a:ext cx="10134600" cy="71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031182" y="4433562"/>
            <a:ext cx="3934691" cy="72525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Развивающая предметно- пространственная среда 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9112714" y="2045905"/>
            <a:ext cx="255189" cy="483803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0076036" y="2070253"/>
            <a:ext cx="303082" cy="459455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8385350" y="2529708"/>
            <a:ext cx="1454727" cy="9144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ДОО</a:t>
            </a:r>
          </a:p>
        </p:txBody>
      </p:sp>
      <p:sp>
        <p:nvSpPr>
          <p:cNvPr id="19" name="Овал 18"/>
          <p:cNvSpPr/>
          <p:nvPr/>
        </p:nvSpPr>
        <p:spPr>
          <a:xfrm>
            <a:off x="9597658" y="2538743"/>
            <a:ext cx="1454727" cy="9144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ШКОЛА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196219" y="3780977"/>
            <a:ext cx="3934691" cy="624309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Кадровый потенциал</a:t>
            </a:r>
            <a:endParaRPr lang="ru-RU" dirty="0">
              <a:latin typeface="Arial" panose="020B0604020202020204" pitchFamily="34" charset="0"/>
              <a:ea typeface="Moniqa Black" pitchFamily="2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113532" y="5844907"/>
            <a:ext cx="3934691" cy="9144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Социальное партнерство: семья, начальная школа, социум.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569053" y="5130543"/>
            <a:ext cx="3934691" cy="739424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Цифровые 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36275404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1079</Words>
  <Application>Microsoft Office PowerPoint</Application>
  <PresentationFormat>Широкоэкранный</PresentationFormat>
  <Paragraphs>146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Franklin Gothic Demi Cond</vt:lpstr>
      <vt:lpstr>Arial</vt:lpstr>
      <vt:lpstr>Bahnschrift SemiCondensed</vt:lpstr>
      <vt:lpstr>Martian Mono</vt:lpstr>
      <vt:lpstr>Bahnschrift SemiBold SemiConden</vt:lpstr>
      <vt:lpstr>Aptos</vt:lpstr>
      <vt:lpstr>Calibri</vt:lpstr>
      <vt:lpstr>Ubuntu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Начальник ОТП</cp:lastModifiedBy>
  <cp:revision>97</cp:revision>
  <cp:lastPrinted>2025-08-27T03:36:49Z</cp:lastPrinted>
  <dcterms:created xsi:type="dcterms:W3CDTF">2025-08-11T06:32:47Z</dcterms:created>
  <dcterms:modified xsi:type="dcterms:W3CDTF">2025-08-27T04:58:02Z</dcterms:modified>
</cp:coreProperties>
</file>